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310" r:id="rId3"/>
    <p:sldId id="299" r:id="rId4"/>
    <p:sldId id="297" r:id="rId5"/>
    <p:sldId id="308" r:id="rId6"/>
    <p:sldId id="298" r:id="rId7"/>
    <p:sldId id="300" r:id="rId8"/>
    <p:sldId id="301" r:id="rId9"/>
    <p:sldId id="307" r:id="rId10"/>
    <p:sldId id="302" r:id="rId11"/>
    <p:sldId id="303" r:id="rId12"/>
    <p:sldId id="304" r:id="rId13"/>
    <p:sldId id="309" r:id="rId14"/>
    <p:sldId id="305" r:id="rId15"/>
    <p:sldId id="278" r:id="rId16"/>
    <p:sldId id="311" r:id="rId17"/>
    <p:sldId id="31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lene Gagne" initials="HG" lastIdx="1" clrIdx="0"/>
  <p:cmAuthor id="1" name="Mary Lou" initials="ML" lastIdx="2" clrIdx="1"/>
  <p:cmAuthor id="2" name="Lindsay Toth" initials="LT" lastIdx="6" clrIdx="2"/>
  <p:cmAuthor id="3" name="Marie Picard" initials="MP" lastIdx="1" clrIdx="3">
    <p:extLst>
      <p:ext uri="{19B8F6BF-5375-455C-9EA6-DF929625EA0E}">
        <p15:presenceInfo xmlns:p15="http://schemas.microsoft.com/office/powerpoint/2012/main" userId="Marie Pica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E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76" autoAdjust="0"/>
    <p:restoredTop sz="74810" autoAdjust="0"/>
  </p:normalViewPr>
  <p:slideViewPr>
    <p:cSldViewPr showGuides="1">
      <p:cViewPr varScale="1">
        <p:scale>
          <a:sx n="85" d="100"/>
          <a:sy n="85" d="100"/>
        </p:scale>
        <p:origin x="1692" y="90"/>
      </p:cViewPr>
      <p:guideLst>
        <p:guide orient="horz" pos="2160"/>
        <p:guide pos="2880"/>
      </p:guideLst>
    </p:cSldViewPr>
  </p:slideViewPr>
  <p:notesTextViewPr>
    <p:cViewPr>
      <p:scale>
        <a:sx n="1" d="1"/>
        <a:sy n="1" d="1"/>
      </p:scale>
      <p:origin x="0" y="0"/>
    </p:cViewPr>
  </p:notesTextViewPr>
  <p:sorterViewPr>
    <p:cViewPr>
      <p:scale>
        <a:sx n="100" d="100"/>
        <a:sy n="100" d="100"/>
      </p:scale>
      <p:origin x="0" y="300"/>
    </p:cViewPr>
  </p:sorterViewPr>
  <p:notesViewPr>
    <p:cSldViewPr showGuides="1">
      <p:cViewPr varScale="1">
        <p:scale>
          <a:sx n="57" d="100"/>
          <a:sy n="57" d="100"/>
        </p:scale>
        <p:origin x="-277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A0D7214-291C-42BA-84AA-FE6A5D68FC32}" type="datetimeFigureOut">
              <a:rPr lang="en-CA" smtClean="0"/>
              <a:t>2018-11-07</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D734FD-B2CC-4120-BB65-969928C77E76}" type="slidenum">
              <a:rPr lang="en-CA" smtClean="0"/>
              <a:t>‹#›</a:t>
            </a:fld>
            <a:endParaRPr lang="en-CA" dirty="0"/>
          </a:p>
        </p:txBody>
      </p:sp>
    </p:spTree>
    <p:extLst>
      <p:ext uri="{BB962C8B-B14F-4D97-AF65-F5344CB8AC3E}">
        <p14:creationId xmlns:p14="http://schemas.microsoft.com/office/powerpoint/2010/main" val="3169390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6A5C4D-1AE2-48B9-8E42-348C460BC61E}" type="datetimeFigureOut">
              <a:rPr lang="en-CA" smtClean="0"/>
              <a:t>2018-11-07</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575F1-9059-4922-8E16-3B0DBC799098}" type="slidenum">
              <a:rPr lang="en-CA" smtClean="0"/>
              <a:t>‹#›</a:t>
            </a:fld>
            <a:endParaRPr lang="en-CA" dirty="0"/>
          </a:p>
        </p:txBody>
      </p:sp>
    </p:spTree>
    <p:extLst>
      <p:ext uri="{BB962C8B-B14F-4D97-AF65-F5344CB8AC3E}">
        <p14:creationId xmlns:p14="http://schemas.microsoft.com/office/powerpoint/2010/main" val="251158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baseline="0" noProof="0" dirty="0"/>
              <a:t>En raison des droits d’auteurs, nous ne pouvons reproduire d’images dans la présentation. N’hésitez pas à insérer vos propres images pour illustrer les propos.</a:t>
            </a:r>
            <a:endParaRPr lang="en-CA" dirty="0"/>
          </a:p>
        </p:txBody>
      </p:sp>
      <p:sp>
        <p:nvSpPr>
          <p:cNvPr id="4" name="Slide Number Placeholder 3"/>
          <p:cNvSpPr>
            <a:spLocks noGrp="1"/>
          </p:cNvSpPr>
          <p:nvPr>
            <p:ph type="sldNum" sz="quarter" idx="10"/>
          </p:nvPr>
        </p:nvSpPr>
        <p:spPr/>
        <p:txBody>
          <a:bodyPr/>
          <a:lstStyle/>
          <a:p>
            <a:fld id="{3EA575F1-9059-4922-8E16-3B0DBC799098}" type="slidenum">
              <a:rPr lang="en-CA" smtClean="0"/>
              <a:t>1</a:t>
            </a:fld>
            <a:endParaRPr lang="en-CA" dirty="0"/>
          </a:p>
        </p:txBody>
      </p:sp>
    </p:spTree>
    <p:extLst>
      <p:ext uri="{BB962C8B-B14F-4D97-AF65-F5344CB8AC3E}">
        <p14:creationId xmlns:p14="http://schemas.microsoft.com/office/powerpoint/2010/main" val="894170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noProof="0" dirty="0">
                <a:latin typeface="+mn-lt"/>
                <a:ea typeface="Calibri"/>
                <a:cs typeface="Times New Roman"/>
              </a:rPr>
              <a:t>Si vous avez de la douleur, faites une marche moins longue la prochaine fois, puis allongez votre parcours graduellement.</a:t>
            </a:r>
          </a:p>
          <a:p>
            <a:pPr marL="0" marR="0" lvl="0" indent="0" algn="l" defTabSz="914400" rtl="0" eaLnBrk="1" fontAlgn="auto" latinLnBrk="0" hangingPunct="1">
              <a:lnSpc>
                <a:spcPct val="100000"/>
              </a:lnSpc>
              <a:spcBef>
                <a:spcPts val="0"/>
              </a:spcBef>
              <a:spcAft>
                <a:spcPts val="0"/>
              </a:spcAft>
              <a:buClrTx/>
              <a:buSzTx/>
              <a:buFontTx/>
              <a:buNone/>
              <a:tabLst/>
              <a:defRPr/>
            </a:pPr>
            <a:r>
              <a:rPr lang="fr-CA" sz="1200" noProof="0" dirty="0">
                <a:latin typeface="+mn-lt"/>
                <a:ea typeface="Calibri"/>
                <a:cs typeface="Times New Roman"/>
              </a:rPr>
              <a:t>La déshydratation donne des étourdissements, ce qui augmente le risque de faire une chute. Buvez de six à huit verres d’eau par jour pour bien vous hydrater. </a:t>
            </a:r>
            <a:endParaRPr lang="en-CA" dirty="0"/>
          </a:p>
        </p:txBody>
      </p:sp>
      <p:sp>
        <p:nvSpPr>
          <p:cNvPr id="4" name="Slide Number Placeholder 3"/>
          <p:cNvSpPr>
            <a:spLocks noGrp="1"/>
          </p:cNvSpPr>
          <p:nvPr>
            <p:ph type="sldNum" sz="quarter" idx="10"/>
          </p:nvPr>
        </p:nvSpPr>
        <p:spPr/>
        <p:txBody>
          <a:bodyPr/>
          <a:lstStyle/>
          <a:p>
            <a:fld id="{3EA575F1-9059-4922-8E16-3B0DBC799098}" type="slidenum">
              <a:rPr lang="en-CA" smtClean="0"/>
              <a:t>10</a:t>
            </a:fld>
            <a:endParaRPr lang="en-CA" dirty="0"/>
          </a:p>
        </p:txBody>
      </p:sp>
    </p:spTree>
    <p:extLst>
      <p:ext uri="{BB962C8B-B14F-4D97-AF65-F5344CB8AC3E}">
        <p14:creationId xmlns:p14="http://schemas.microsoft.com/office/powerpoint/2010/main" val="3247583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noProof="0" dirty="0"/>
              <a:t>Nous faisons tous l’expérience de situations où nous devons nous arrêter, puis avancer avec prudence. </a:t>
            </a:r>
          </a:p>
          <a:p>
            <a:pPr marL="0" marR="0" lvl="0" indent="0" algn="l" defTabSz="914400" rtl="0" eaLnBrk="1" fontAlgn="auto" latinLnBrk="0" hangingPunct="1">
              <a:lnSpc>
                <a:spcPct val="100000"/>
              </a:lnSpc>
              <a:spcBef>
                <a:spcPts val="0"/>
              </a:spcBef>
              <a:spcAft>
                <a:spcPts val="0"/>
              </a:spcAft>
              <a:buClrTx/>
              <a:buSzTx/>
              <a:buFontTx/>
              <a:buNone/>
              <a:tabLst/>
              <a:defRPr/>
            </a:pPr>
            <a:r>
              <a:rPr lang="fr-CA" noProof="0" dirty="0"/>
              <a:t>Les feuilles mouillées, la pluie et les bancs de neige peuvent être aussi dangereux que les plaques de glace.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A" noProof="0" dirty="0"/>
          </a:p>
        </p:txBody>
      </p:sp>
      <p:sp>
        <p:nvSpPr>
          <p:cNvPr id="4" name="Slide Number Placeholder 3"/>
          <p:cNvSpPr>
            <a:spLocks noGrp="1"/>
          </p:cNvSpPr>
          <p:nvPr>
            <p:ph type="sldNum" sz="quarter" idx="10"/>
          </p:nvPr>
        </p:nvSpPr>
        <p:spPr/>
        <p:txBody>
          <a:bodyPr/>
          <a:lstStyle/>
          <a:p>
            <a:fld id="{3EA575F1-9059-4922-8E16-3B0DBC799098}" type="slidenum">
              <a:rPr lang="en-CA" smtClean="0"/>
              <a:t>11</a:t>
            </a:fld>
            <a:endParaRPr lang="en-CA" dirty="0"/>
          </a:p>
        </p:txBody>
      </p:sp>
    </p:spTree>
    <p:extLst>
      <p:ext uri="{BB962C8B-B14F-4D97-AF65-F5344CB8AC3E}">
        <p14:creationId xmlns:p14="http://schemas.microsoft.com/office/powerpoint/2010/main" val="3950491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noProof="0" dirty="0">
                <a:latin typeface="+mn-lt"/>
                <a:ea typeface="Calibri"/>
                <a:cs typeface="Times New Roman"/>
              </a:rPr>
              <a:t>Porter des vêtements qui reflètent la lumière quand il fait noir. Ceci permet aux conducteurs de vous voir</a:t>
            </a:r>
            <a:r>
              <a:rPr lang="fr-CA" sz="1200" baseline="0" noProof="0" dirty="0">
                <a:latin typeface="+mn-lt"/>
                <a:ea typeface="Calibri"/>
                <a:cs typeface="Times New Roman"/>
              </a:rPr>
              <a:t>.</a:t>
            </a:r>
            <a:endParaRPr lang="fr-CA" sz="1200" noProof="0" dirty="0">
              <a:latin typeface="+mn-lt"/>
              <a:ea typeface="Calibri"/>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CA" sz="1200" noProof="0" dirty="0">
              <a:latin typeface="+mn-lt"/>
              <a:ea typeface="Calibri"/>
              <a:cs typeface="Times New Roman"/>
            </a:endParaRPr>
          </a:p>
          <a:p>
            <a:r>
              <a:rPr lang="fr-CA" sz="1200" noProof="0" dirty="0">
                <a:latin typeface="+mn-lt"/>
                <a:ea typeface="Calibri"/>
                <a:cs typeface="Times New Roman"/>
              </a:rPr>
              <a:t>La dernière marche est un endroit où beaucoup de gens font une chute. Servez-vous de la rampe d’escalier comme appui s’il y en a une.</a:t>
            </a:r>
            <a:endParaRPr lang="fr-CA" noProof="0" dirty="0"/>
          </a:p>
        </p:txBody>
      </p:sp>
      <p:sp>
        <p:nvSpPr>
          <p:cNvPr id="4" name="Slide Number Placeholder 3"/>
          <p:cNvSpPr>
            <a:spLocks noGrp="1"/>
          </p:cNvSpPr>
          <p:nvPr>
            <p:ph type="sldNum" sz="quarter" idx="10"/>
          </p:nvPr>
        </p:nvSpPr>
        <p:spPr/>
        <p:txBody>
          <a:bodyPr/>
          <a:lstStyle/>
          <a:p>
            <a:fld id="{3EA575F1-9059-4922-8E16-3B0DBC799098}" type="slidenum">
              <a:rPr lang="en-CA" smtClean="0"/>
              <a:t>12</a:t>
            </a:fld>
            <a:endParaRPr lang="en-CA" dirty="0"/>
          </a:p>
        </p:txBody>
      </p:sp>
    </p:spTree>
    <p:extLst>
      <p:ext uri="{BB962C8B-B14F-4D97-AF65-F5344CB8AC3E}">
        <p14:creationId xmlns:p14="http://schemas.microsoft.com/office/powerpoint/2010/main" val="1315520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EA575F1-9059-4922-8E16-3B0DBC799098}" type="slidenum">
              <a:rPr lang="en-CA" smtClean="0"/>
              <a:t>13</a:t>
            </a:fld>
            <a:endParaRPr lang="en-CA" dirty="0"/>
          </a:p>
        </p:txBody>
      </p:sp>
    </p:spTree>
    <p:extLst>
      <p:ext uri="{BB962C8B-B14F-4D97-AF65-F5344CB8AC3E}">
        <p14:creationId xmlns:p14="http://schemas.microsoft.com/office/powerpoint/2010/main" val="3864202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EA575F1-9059-4922-8E16-3B0DBC799098}" type="slidenum">
              <a:rPr lang="en-CA" smtClean="0"/>
              <a:t>14</a:t>
            </a:fld>
            <a:endParaRPr lang="en-CA" dirty="0"/>
          </a:p>
        </p:txBody>
      </p:sp>
    </p:spTree>
    <p:extLst>
      <p:ext uri="{BB962C8B-B14F-4D97-AF65-F5344CB8AC3E}">
        <p14:creationId xmlns:p14="http://schemas.microsoft.com/office/powerpoint/2010/main" val="1334335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aseline="0" noProof="0" dirty="0"/>
              <a:t>Le Southwest Ontario </a:t>
            </a:r>
            <a:r>
              <a:rPr lang="fr-CA" baseline="0" noProof="0" dirty="0" err="1"/>
              <a:t>Falls</a:t>
            </a:r>
            <a:r>
              <a:rPr lang="fr-CA" baseline="0" noProof="0" dirty="0"/>
              <a:t> Prevention Network a initialement créé la présente ressource dans l’esprit du Mois de la prévention des chutes 2017. Cette ressource a été traduite en français pour la campagne 2018.</a:t>
            </a:r>
            <a:endParaRPr lang="fr-CA" noProof="0" dirty="0"/>
          </a:p>
        </p:txBody>
      </p:sp>
      <p:sp>
        <p:nvSpPr>
          <p:cNvPr id="4" name="Slide Number Placeholder 3"/>
          <p:cNvSpPr>
            <a:spLocks noGrp="1"/>
          </p:cNvSpPr>
          <p:nvPr>
            <p:ph type="sldNum" sz="quarter" idx="10"/>
          </p:nvPr>
        </p:nvSpPr>
        <p:spPr/>
        <p:txBody>
          <a:bodyPr/>
          <a:lstStyle/>
          <a:p>
            <a:fld id="{3EA575F1-9059-4922-8E16-3B0DBC799098}" type="slidenum">
              <a:rPr lang="en-CA" smtClean="0"/>
              <a:t>15</a:t>
            </a:fld>
            <a:endParaRPr lang="en-CA" dirty="0"/>
          </a:p>
        </p:txBody>
      </p:sp>
    </p:spTree>
    <p:extLst>
      <p:ext uri="{BB962C8B-B14F-4D97-AF65-F5344CB8AC3E}">
        <p14:creationId xmlns:p14="http://schemas.microsoft.com/office/powerpoint/2010/main" val="320887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EA575F1-9059-4922-8E16-3B0DBC799098}" type="slidenum">
              <a:rPr lang="en-CA" smtClean="0"/>
              <a:t>16</a:t>
            </a:fld>
            <a:endParaRPr lang="en-CA" dirty="0"/>
          </a:p>
        </p:txBody>
      </p:sp>
    </p:spTree>
    <p:extLst>
      <p:ext uri="{BB962C8B-B14F-4D97-AF65-F5344CB8AC3E}">
        <p14:creationId xmlns:p14="http://schemas.microsoft.com/office/powerpoint/2010/main" val="2071810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Cette ressource a été développée d’après les données probantes mentionnées ci-haut.</a:t>
            </a:r>
          </a:p>
        </p:txBody>
      </p:sp>
      <p:sp>
        <p:nvSpPr>
          <p:cNvPr id="4" name="Espace réservé du numéro de diapositive 3"/>
          <p:cNvSpPr>
            <a:spLocks noGrp="1"/>
          </p:cNvSpPr>
          <p:nvPr>
            <p:ph type="sldNum" sz="quarter" idx="5"/>
          </p:nvPr>
        </p:nvSpPr>
        <p:spPr/>
        <p:txBody>
          <a:bodyPr/>
          <a:lstStyle/>
          <a:p>
            <a:fld id="{3EA575F1-9059-4922-8E16-3B0DBC799098}" type="slidenum">
              <a:rPr lang="en-CA" smtClean="0"/>
              <a:t>17</a:t>
            </a:fld>
            <a:endParaRPr lang="en-CA" dirty="0"/>
          </a:p>
        </p:txBody>
      </p:sp>
    </p:spTree>
    <p:extLst>
      <p:ext uri="{BB962C8B-B14F-4D97-AF65-F5344CB8AC3E}">
        <p14:creationId xmlns:p14="http://schemas.microsoft.com/office/powerpoint/2010/main" val="587416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Insérez de l’information sur votre propre organisme ici</a:t>
            </a:r>
            <a:r>
              <a:rPr lang="fr-CA" baseline="0" noProof="0" dirty="0"/>
              <a:t>. </a:t>
            </a:r>
            <a:endParaRPr lang="fr-CA" noProof="0" dirty="0"/>
          </a:p>
        </p:txBody>
      </p:sp>
      <p:sp>
        <p:nvSpPr>
          <p:cNvPr id="4" name="Slide Number Placeholder 3"/>
          <p:cNvSpPr>
            <a:spLocks noGrp="1"/>
          </p:cNvSpPr>
          <p:nvPr>
            <p:ph type="sldNum" sz="quarter" idx="10"/>
          </p:nvPr>
        </p:nvSpPr>
        <p:spPr/>
        <p:txBody>
          <a:bodyPr/>
          <a:lstStyle/>
          <a:p>
            <a:fld id="{3EA575F1-9059-4922-8E16-3B0DBC799098}" type="slidenum">
              <a:rPr lang="en-CA" smtClean="0"/>
              <a:t>2</a:t>
            </a:fld>
            <a:endParaRPr lang="en-CA" dirty="0"/>
          </a:p>
        </p:txBody>
      </p:sp>
    </p:spTree>
    <p:extLst>
      <p:ext uri="{BB962C8B-B14F-4D97-AF65-F5344CB8AC3E}">
        <p14:creationId xmlns:p14="http://schemas.microsoft.com/office/powerpoint/2010/main" val="3976649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EA575F1-9059-4922-8E16-3B0DBC799098}" type="slidenum">
              <a:rPr lang="en-CA" smtClean="0"/>
              <a:t>3</a:t>
            </a:fld>
            <a:endParaRPr lang="en-CA" dirty="0"/>
          </a:p>
        </p:txBody>
      </p:sp>
    </p:spTree>
    <p:extLst>
      <p:ext uri="{BB962C8B-B14F-4D97-AF65-F5344CB8AC3E}">
        <p14:creationId xmlns:p14="http://schemas.microsoft.com/office/powerpoint/2010/main" val="1110585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EA575F1-9059-4922-8E16-3B0DBC799098}" type="slidenum">
              <a:rPr lang="en-CA" smtClean="0"/>
              <a:t>4</a:t>
            </a:fld>
            <a:endParaRPr lang="en-CA" dirty="0"/>
          </a:p>
        </p:txBody>
      </p:sp>
    </p:spTree>
    <p:extLst>
      <p:ext uri="{BB962C8B-B14F-4D97-AF65-F5344CB8AC3E}">
        <p14:creationId xmlns:p14="http://schemas.microsoft.com/office/powerpoint/2010/main" val="2495426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a:t>L’exercice améliore la force musculaire, la souplesse et l’équilibre.</a:t>
            </a:r>
          </a:p>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a:t>Il est important de faire réviser sa liste de médicaments régulièrement. </a:t>
            </a:r>
          </a:p>
          <a:p>
            <a:r>
              <a:rPr lang="fr-CA" baseline="0" noProof="0" dirty="0"/>
              <a:t>Il faut faire faire un examen de la vue annuellement et se procurer une nouvelle paire de lunettes au besoin. </a:t>
            </a:r>
          </a:p>
          <a:p>
            <a:r>
              <a:rPr lang="fr-CA" baseline="0" noProof="0" dirty="0"/>
              <a:t>Agissez avec prudence en prenant le temps d’examiner soigneusement ce qui vous entoure.</a:t>
            </a:r>
          </a:p>
        </p:txBody>
      </p:sp>
      <p:sp>
        <p:nvSpPr>
          <p:cNvPr id="4" name="Slide Number Placeholder 3"/>
          <p:cNvSpPr>
            <a:spLocks noGrp="1"/>
          </p:cNvSpPr>
          <p:nvPr>
            <p:ph type="sldNum" sz="quarter" idx="10"/>
          </p:nvPr>
        </p:nvSpPr>
        <p:spPr/>
        <p:txBody>
          <a:bodyPr/>
          <a:lstStyle/>
          <a:p>
            <a:fld id="{3EA575F1-9059-4922-8E16-3B0DBC799098}" type="slidenum">
              <a:rPr lang="en-CA" smtClean="0"/>
              <a:t>5</a:t>
            </a:fld>
            <a:endParaRPr lang="en-CA" dirty="0"/>
          </a:p>
        </p:txBody>
      </p:sp>
    </p:spTree>
    <p:extLst>
      <p:ext uri="{BB962C8B-B14F-4D97-AF65-F5344CB8AC3E}">
        <p14:creationId xmlns:p14="http://schemas.microsoft.com/office/powerpoint/2010/main" val="668862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La neige, la glace et les journées plus courtes peuvent accentuer les troubles de la vue.</a:t>
            </a:r>
          </a:p>
        </p:txBody>
      </p:sp>
      <p:sp>
        <p:nvSpPr>
          <p:cNvPr id="4" name="Slide Number Placeholder 3"/>
          <p:cNvSpPr>
            <a:spLocks noGrp="1"/>
          </p:cNvSpPr>
          <p:nvPr>
            <p:ph type="sldNum" sz="quarter" idx="10"/>
          </p:nvPr>
        </p:nvSpPr>
        <p:spPr/>
        <p:txBody>
          <a:bodyPr/>
          <a:lstStyle/>
          <a:p>
            <a:fld id="{3EA575F1-9059-4922-8E16-3B0DBC799098}" type="slidenum">
              <a:rPr lang="en-CA" smtClean="0"/>
              <a:t>6</a:t>
            </a:fld>
            <a:endParaRPr lang="en-CA" dirty="0"/>
          </a:p>
        </p:txBody>
      </p:sp>
    </p:spTree>
    <p:extLst>
      <p:ext uri="{BB962C8B-B14F-4D97-AF65-F5344CB8AC3E}">
        <p14:creationId xmlns:p14="http://schemas.microsoft.com/office/powerpoint/2010/main" val="3767351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a:t>Enfilez plusieurs couches de vêtements pour être capable de faire face aux changements météorologiques. Gardez-vous au chaud en portant un chapeau ou une tuque, un foulard et des gants. </a:t>
            </a:r>
          </a:p>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a:t>La couche extérieure de vos vêtements devrait vous permettre d’être bien visible pour les conducteurs, les cyclistes et les autres marcheurs.</a:t>
            </a:r>
          </a:p>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a:t>Optez pour des bottes bien isolées et légères, avec des semelles à reliefs antidérapantes.</a:t>
            </a:r>
          </a:p>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a:t>Utilisez une canne ou des bâtons de marche ou installez des crampons sur vos bottes.</a:t>
            </a:r>
          </a:p>
          <a:p>
            <a:endParaRPr lang="en-CA" dirty="0"/>
          </a:p>
        </p:txBody>
      </p:sp>
      <p:sp>
        <p:nvSpPr>
          <p:cNvPr id="4" name="Slide Number Placeholder 3"/>
          <p:cNvSpPr>
            <a:spLocks noGrp="1"/>
          </p:cNvSpPr>
          <p:nvPr>
            <p:ph type="sldNum" sz="quarter" idx="10"/>
          </p:nvPr>
        </p:nvSpPr>
        <p:spPr/>
        <p:txBody>
          <a:bodyPr/>
          <a:lstStyle/>
          <a:p>
            <a:fld id="{3EA575F1-9059-4922-8E16-3B0DBC799098}" type="slidenum">
              <a:rPr lang="en-CA" smtClean="0"/>
              <a:t>7</a:t>
            </a:fld>
            <a:endParaRPr lang="en-CA" dirty="0"/>
          </a:p>
        </p:txBody>
      </p:sp>
    </p:spTree>
    <p:extLst>
      <p:ext uri="{BB962C8B-B14F-4D97-AF65-F5344CB8AC3E}">
        <p14:creationId xmlns:p14="http://schemas.microsoft.com/office/powerpoint/2010/main" val="4246381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3EA575F1-9059-4922-8E16-3B0DBC799098}" type="slidenum">
              <a:rPr lang="en-CA" smtClean="0"/>
              <a:t>8</a:t>
            </a:fld>
            <a:endParaRPr lang="en-CA" dirty="0"/>
          </a:p>
        </p:txBody>
      </p:sp>
    </p:spTree>
    <p:extLst>
      <p:ext uri="{BB962C8B-B14F-4D97-AF65-F5344CB8AC3E}">
        <p14:creationId xmlns:p14="http://schemas.microsoft.com/office/powerpoint/2010/main" val="3097486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noProof="0" dirty="0">
                <a:latin typeface="+mn-lt"/>
                <a:ea typeface="Calibri"/>
                <a:cs typeface="Times New Roman"/>
              </a:rPr>
              <a:t>En vieillissant, les yeux prennent plus de temps à s’ajuster aux changements de luminosité, alors prenez le temps de les laisser s’ajuster lorsque vous entrez quelque part ou lorsque vous sortez dehors.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A" sz="1200" baseline="0" noProof="0" dirty="0">
              <a:latin typeface="+mn-lt"/>
              <a:ea typeface="Calibri"/>
              <a:cs typeface="Times New Roman"/>
            </a:endParaRPr>
          </a:p>
        </p:txBody>
      </p:sp>
      <p:sp>
        <p:nvSpPr>
          <p:cNvPr id="4" name="Slide Number Placeholder 3"/>
          <p:cNvSpPr>
            <a:spLocks noGrp="1"/>
          </p:cNvSpPr>
          <p:nvPr>
            <p:ph type="sldNum" sz="quarter" idx="10"/>
          </p:nvPr>
        </p:nvSpPr>
        <p:spPr/>
        <p:txBody>
          <a:bodyPr/>
          <a:lstStyle/>
          <a:p>
            <a:fld id="{3EA575F1-9059-4922-8E16-3B0DBC799098}" type="slidenum">
              <a:rPr lang="en-CA" smtClean="0"/>
              <a:t>9</a:t>
            </a:fld>
            <a:endParaRPr lang="en-CA" dirty="0"/>
          </a:p>
        </p:txBody>
      </p:sp>
    </p:spTree>
    <p:extLst>
      <p:ext uri="{BB962C8B-B14F-4D97-AF65-F5344CB8AC3E}">
        <p14:creationId xmlns:p14="http://schemas.microsoft.com/office/powerpoint/2010/main" val="874020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4133056"/>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62B30B5-6CA1-466D-B156-78DE2679974E}" type="datetime1">
              <a:rPr lang="en-US" smtClean="0"/>
              <a:t>11/7/2018</a:t>
            </a:fld>
            <a:endParaRPr lang="en-CA"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62D1172-4F47-48CB-9CC6-174DED9E6034}" type="slidenum">
              <a:rPr lang="en-CA" smtClean="0"/>
              <a:t>‹#›</a:t>
            </a:fld>
            <a:endParaRPr lang="en-CA" dirty="0"/>
          </a:p>
        </p:txBody>
      </p:sp>
      <p:sp>
        <p:nvSpPr>
          <p:cNvPr id="7" name="Rectangle 6"/>
          <p:cNvSpPr/>
          <p:nvPr/>
        </p:nvSpPr>
        <p:spPr>
          <a:xfrm>
            <a:off x="62931" y="2456046"/>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3963092"/>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38586"/>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D454AAC4-6798-4EC8-AC7D-9474E70A9062}" type="datetime1">
              <a:rPr lang="en-US" smtClean="0"/>
              <a:t>11/7/2018</a:t>
            </a:fld>
            <a:endParaRPr lang="en-CA" dirty="0"/>
          </a:p>
        </p:txBody>
      </p:sp>
      <p:sp>
        <p:nvSpPr>
          <p:cNvPr id="6" name="Slide Number Placeholder 5"/>
          <p:cNvSpPr>
            <a:spLocks noGrp="1"/>
          </p:cNvSpPr>
          <p:nvPr>
            <p:ph type="sldNum" sz="quarter" idx="12"/>
          </p:nvPr>
        </p:nvSpPr>
        <p:spPr/>
        <p:txBody>
          <a:bodyPr/>
          <a:lstStyle/>
          <a:p>
            <a:fld id="{462D1172-4F47-48CB-9CC6-174DED9E6034}"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81978236-613C-4174-A258-6E615C994219}" type="datetime1">
              <a:rPr lang="en-US" smtClean="0"/>
              <a:t>11/7/2018</a:t>
            </a:fld>
            <a:endParaRPr lang="en-CA" dirty="0"/>
          </a:p>
        </p:txBody>
      </p:sp>
      <p:sp>
        <p:nvSpPr>
          <p:cNvPr id="6" name="Slide Number Placeholder 5"/>
          <p:cNvSpPr>
            <a:spLocks noGrp="1"/>
          </p:cNvSpPr>
          <p:nvPr>
            <p:ph type="sldNum" sz="quarter" idx="12"/>
          </p:nvPr>
        </p:nvSpPr>
        <p:spPr/>
        <p:txBody>
          <a:bodyPr/>
          <a:lstStyle/>
          <a:p>
            <a:fld id="{462D1172-4F47-48CB-9CC6-174DED9E6034}" type="slidenum">
              <a:rPr lang="en-CA" smtClean="0"/>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C099D8A-2BE8-4986-92A7-EE19D01ED8F0}" type="datetime1">
              <a:rPr lang="en-US" smtClean="0"/>
              <a:t>11/7/2018</a:t>
            </a:fld>
            <a:endParaRPr lang="en-CA" dirty="0"/>
          </a:p>
        </p:txBody>
      </p:sp>
      <p:sp>
        <p:nvSpPr>
          <p:cNvPr id="6" name="Slide Number Placeholder 5"/>
          <p:cNvSpPr>
            <a:spLocks noGrp="1"/>
          </p:cNvSpPr>
          <p:nvPr>
            <p:ph type="sldNum" sz="quarter" idx="12"/>
          </p:nvPr>
        </p:nvSpPr>
        <p:spPr/>
        <p:txBody>
          <a:bodyPr/>
          <a:lstStyle/>
          <a:p>
            <a:fld id="{462D1172-4F47-48CB-9CC6-174DED9E6034}" type="slidenum">
              <a:rPr lang="en-CA" smtClean="0"/>
              <a:t>‹#›</a:t>
            </a:fld>
            <a:endParaRPr lang="en-CA"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770E049-3D0F-47F0-B379-9A928F86C763}" type="datetime1">
              <a:rPr lang="en-US" smtClean="0"/>
              <a:t>11/7/2018</a:t>
            </a:fld>
            <a:endParaRPr lang="en-CA"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tx2">
              <a:lumMod val="20000"/>
              <a:lumOff val="8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462D1172-4F47-48CB-9CC6-174DED9E6034}" type="slidenum">
              <a:rPr lang="en-CA" smtClean="0"/>
              <a:t>‹#›</a:t>
            </a:fld>
            <a:endParaRPr lang="en-CA"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821B59C-1985-4343-8ECD-641D1B9CA5A2}" type="datetime1">
              <a:rPr lang="en-US" smtClean="0"/>
              <a:t>11/7/2018</a:t>
            </a:fld>
            <a:endParaRPr lang="en-CA" dirty="0"/>
          </a:p>
        </p:txBody>
      </p:sp>
      <p:sp>
        <p:nvSpPr>
          <p:cNvPr id="7" name="Slide Number Placeholder 6"/>
          <p:cNvSpPr>
            <a:spLocks noGrp="1"/>
          </p:cNvSpPr>
          <p:nvPr>
            <p:ph type="sldNum" sz="quarter" idx="12"/>
          </p:nvPr>
        </p:nvSpPr>
        <p:spPr/>
        <p:txBody>
          <a:bodyPr/>
          <a:lstStyle/>
          <a:p>
            <a:fld id="{462D1172-4F47-48CB-9CC6-174DED9E6034}" type="slidenum">
              <a:rPr lang="en-CA" smtClean="0"/>
              <a:t>‹#›</a:t>
            </a:fld>
            <a:endParaRPr lang="en-CA"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970A53-0110-45A9-B580-953CA60F4C9B}" type="datetime1">
              <a:rPr lang="en-US" smtClean="0"/>
              <a:t>11/7/2018</a:t>
            </a:fld>
            <a:endParaRPr lang="en-CA" dirty="0"/>
          </a:p>
        </p:txBody>
      </p:sp>
      <p:sp>
        <p:nvSpPr>
          <p:cNvPr id="9" name="Slide Number Placeholder 8"/>
          <p:cNvSpPr>
            <a:spLocks noGrp="1"/>
          </p:cNvSpPr>
          <p:nvPr>
            <p:ph type="sldNum" sz="quarter" idx="12"/>
          </p:nvPr>
        </p:nvSpPr>
        <p:spPr/>
        <p:txBody>
          <a:bodyPr/>
          <a:lstStyle/>
          <a:p>
            <a:fld id="{462D1172-4F47-48CB-9CC6-174DED9E6034}" type="slidenum">
              <a:rPr lang="en-CA" smtClean="0"/>
              <a:t>‹#›</a:t>
            </a:fld>
            <a:endParaRPr lang="en-CA"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C853152-7949-4F54-A365-09EB407CA0B6}" type="datetime1">
              <a:rPr lang="en-US" smtClean="0"/>
              <a:t>11/7/2018</a:t>
            </a:fld>
            <a:endParaRPr lang="en-CA" dirty="0"/>
          </a:p>
        </p:txBody>
      </p:sp>
      <p:sp>
        <p:nvSpPr>
          <p:cNvPr id="5" name="Slide Number Placeholder 4"/>
          <p:cNvSpPr>
            <a:spLocks noGrp="1"/>
          </p:cNvSpPr>
          <p:nvPr>
            <p:ph type="sldNum" sz="quarter" idx="12"/>
          </p:nvPr>
        </p:nvSpPr>
        <p:spPr/>
        <p:txBody>
          <a:bodyPr/>
          <a:lstStyle/>
          <a:p>
            <a:fld id="{462D1172-4F47-48CB-9CC6-174DED9E6034}" type="slidenum">
              <a:rPr lang="en-CA" smtClean="0"/>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74EF34-F401-4530-8616-58C78AD47111}" type="datetime1">
              <a:rPr lang="en-US" smtClean="0"/>
              <a:t>11/7/2018</a:t>
            </a:fld>
            <a:endParaRPr lang="en-CA" dirty="0"/>
          </a:p>
        </p:txBody>
      </p:sp>
      <p:sp>
        <p:nvSpPr>
          <p:cNvPr id="4" name="Slide Number Placeholder 3"/>
          <p:cNvSpPr>
            <a:spLocks noGrp="1"/>
          </p:cNvSpPr>
          <p:nvPr>
            <p:ph type="sldNum" sz="quarter" idx="12"/>
          </p:nvPr>
        </p:nvSpPr>
        <p:spPr/>
        <p:txBody>
          <a:bodyPr/>
          <a:lstStyle/>
          <a:p>
            <a:fld id="{462D1172-4F47-48CB-9CC6-174DED9E6034}"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B2131F5-CD4F-4488-9F33-78FDA69A419F}" type="datetime1">
              <a:rPr lang="en-US" smtClean="0"/>
              <a:t>11/7/2018</a:t>
            </a:fld>
            <a:endParaRPr lang="en-CA" dirty="0"/>
          </a:p>
        </p:txBody>
      </p:sp>
      <p:sp>
        <p:nvSpPr>
          <p:cNvPr id="7" name="Slide Number Placeholder 6"/>
          <p:cNvSpPr>
            <a:spLocks noGrp="1"/>
          </p:cNvSpPr>
          <p:nvPr>
            <p:ph type="sldNum" sz="quarter" idx="12"/>
          </p:nvPr>
        </p:nvSpPr>
        <p:spPr/>
        <p:txBody>
          <a:bodyPr/>
          <a:lstStyle/>
          <a:p>
            <a:fld id="{462D1172-4F47-48CB-9CC6-174DED9E6034}" type="slidenum">
              <a:rPr lang="en-CA" smtClean="0"/>
              <a:t>‹#›</a:t>
            </a:fld>
            <a:endParaRPr lang="en-CA"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endParaRPr kumimoji="0" lang="en-US" dirty="0"/>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D6AAFB2-DCBA-47FD-8230-A9D6B7DAEBFE}" type="datetime1">
              <a:rPr lang="en-US" smtClean="0"/>
              <a:t>11/7/2018</a:t>
            </a:fld>
            <a:endParaRPr lang="en-CA" dirty="0"/>
          </a:p>
        </p:txBody>
      </p:sp>
      <p:sp>
        <p:nvSpPr>
          <p:cNvPr id="7" name="Slide Number Placeholder 6"/>
          <p:cNvSpPr>
            <a:spLocks noGrp="1"/>
          </p:cNvSpPr>
          <p:nvPr>
            <p:ph type="sldNum" sz="quarter" idx="12"/>
          </p:nvPr>
        </p:nvSpPr>
        <p:spPr>
          <a:xfrm>
            <a:off x="146304" y="6208776"/>
            <a:ext cx="457200" cy="457200"/>
          </a:xfrm>
        </p:spPr>
        <p:txBody>
          <a:bodyPr/>
          <a:lstStyle/>
          <a:p>
            <a:fld id="{462D1172-4F47-48CB-9CC6-174DED9E6034}" type="slidenum">
              <a:rPr lang="en-CA" smtClean="0"/>
              <a:t>‹#›</a:t>
            </a:fld>
            <a:endParaRPr lang="en-CA"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tx2">
              <a:lumMod val="20000"/>
              <a:lumOff val="8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748AA14-1164-49BE-88D7-54478D8150C4}" type="datetime1">
              <a:rPr lang="en-US" smtClean="0"/>
              <a:t>11/7/2018</a:t>
            </a:fld>
            <a:endParaRPr lang="en-CA"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62D1172-4F47-48CB-9CC6-174DED9E6034}" type="slidenum">
              <a:rPr lang="en-CA" smtClean="0"/>
              <a:t>‹#›</a:t>
            </a:fld>
            <a:endParaRPr lang="en-C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r-CA" sz="3600" dirty="0"/>
              <a:t>La marche en hiver en toute sécurité</a:t>
            </a:r>
          </a:p>
        </p:txBody>
      </p:sp>
      <p:sp>
        <p:nvSpPr>
          <p:cNvPr id="4" name="Date Placeholder 3"/>
          <p:cNvSpPr>
            <a:spLocks noGrp="1"/>
          </p:cNvSpPr>
          <p:nvPr>
            <p:ph type="dt" sz="half" idx="10"/>
          </p:nvPr>
        </p:nvSpPr>
        <p:spPr/>
        <p:txBody>
          <a:bodyPr/>
          <a:lstStyle/>
          <a:p>
            <a:endParaRPr lang="en-CA" dirty="0"/>
          </a:p>
        </p:txBody>
      </p:sp>
      <p:sp>
        <p:nvSpPr>
          <p:cNvPr id="5" name="Slide Number Placeholder 4"/>
          <p:cNvSpPr>
            <a:spLocks noGrp="1"/>
          </p:cNvSpPr>
          <p:nvPr>
            <p:ph type="sldNum" sz="quarter" idx="12"/>
          </p:nvPr>
        </p:nvSpPr>
        <p:spPr/>
        <p:txBody>
          <a:bodyPr/>
          <a:lstStyle/>
          <a:p>
            <a:fld id="{462D1172-4F47-48CB-9CC6-174DED9E6034}" type="slidenum">
              <a:rPr lang="en-CA" smtClean="0"/>
              <a:t>1</a:t>
            </a:fld>
            <a:endParaRPr lang="en-CA" dirty="0"/>
          </a:p>
        </p:txBody>
      </p:sp>
    </p:spTree>
    <p:extLst>
      <p:ext uri="{BB962C8B-B14F-4D97-AF65-F5344CB8AC3E}">
        <p14:creationId xmlns:p14="http://schemas.microsoft.com/office/powerpoint/2010/main" val="2027522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904" y="270173"/>
            <a:ext cx="7772400" cy="1143000"/>
          </a:xfrm>
        </p:spPr>
        <p:txBody>
          <a:bodyPr>
            <a:normAutofit/>
          </a:bodyPr>
          <a:lstStyle/>
          <a:p>
            <a:r>
              <a:rPr lang="fr-CA" i="1" dirty="0"/>
              <a:t>Après votre marche</a:t>
            </a:r>
          </a:p>
        </p:txBody>
      </p:sp>
      <p:sp>
        <p:nvSpPr>
          <p:cNvPr id="4" name="Slide Number Placeholder 3"/>
          <p:cNvSpPr>
            <a:spLocks noGrp="1"/>
          </p:cNvSpPr>
          <p:nvPr>
            <p:ph type="sldNum" sz="quarter" idx="12"/>
          </p:nvPr>
        </p:nvSpPr>
        <p:spPr/>
        <p:txBody>
          <a:bodyPr/>
          <a:lstStyle/>
          <a:p>
            <a:fld id="{462D1172-4F47-48CB-9CC6-174DED9E6034}" type="slidenum">
              <a:rPr lang="en-CA" smtClean="0"/>
              <a:t>10</a:t>
            </a:fld>
            <a:endParaRPr lang="en-CA" dirty="0"/>
          </a:p>
        </p:txBody>
      </p:sp>
      <p:sp>
        <p:nvSpPr>
          <p:cNvPr id="5" name="Content Placeholder 4"/>
          <p:cNvSpPr>
            <a:spLocks noGrp="1"/>
          </p:cNvSpPr>
          <p:nvPr>
            <p:ph sz="quarter" idx="1"/>
          </p:nvPr>
        </p:nvSpPr>
        <p:spPr>
          <a:xfrm>
            <a:off x="374904" y="1484784"/>
            <a:ext cx="7499176" cy="3615333"/>
          </a:xfrm>
        </p:spPr>
        <p:txBody>
          <a:bodyPr/>
          <a:lstStyle/>
          <a:p>
            <a:pPr marL="0" lvl="0" indent="0">
              <a:lnSpc>
                <a:spcPct val="107000"/>
              </a:lnSpc>
              <a:spcAft>
                <a:spcPts val="0"/>
              </a:spcAft>
              <a:buNone/>
            </a:pPr>
            <a:endParaRPr lang="fr-CA" sz="3200" dirty="0">
              <a:latin typeface="Calibri"/>
              <a:ea typeface="Calibri"/>
              <a:cs typeface="Times New Roman"/>
            </a:endParaRPr>
          </a:p>
          <a:p>
            <a:pPr marL="342900" lvl="0" indent="-342900">
              <a:lnSpc>
                <a:spcPct val="107000"/>
              </a:lnSpc>
              <a:spcAft>
                <a:spcPts val="0"/>
              </a:spcAft>
              <a:buFont typeface="Symbol"/>
              <a:buChar char=""/>
            </a:pPr>
            <a:r>
              <a:rPr lang="fr-CA" sz="3600" dirty="0">
                <a:ea typeface="Calibri"/>
                <a:cs typeface="Times New Roman"/>
              </a:rPr>
              <a:t>Notez comment vous vous sentez.</a:t>
            </a:r>
          </a:p>
          <a:p>
            <a:pPr marL="342900" lvl="0" indent="-342900">
              <a:lnSpc>
                <a:spcPct val="107000"/>
              </a:lnSpc>
              <a:spcAft>
                <a:spcPts val="0"/>
              </a:spcAft>
              <a:buFont typeface="Symbol"/>
              <a:buChar char=""/>
            </a:pPr>
            <a:endParaRPr lang="fr-CA" sz="3600" dirty="0">
              <a:ea typeface="Calibri"/>
              <a:cs typeface="Times New Roman"/>
            </a:endParaRPr>
          </a:p>
          <a:p>
            <a:pPr marL="342900" lvl="0" indent="-342900">
              <a:lnSpc>
                <a:spcPct val="107000"/>
              </a:lnSpc>
              <a:spcAft>
                <a:spcPts val="0"/>
              </a:spcAft>
              <a:buFont typeface="Symbol"/>
              <a:buChar char=""/>
            </a:pPr>
            <a:r>
              <a:rPr lang="fr-CA" sz="3600" dirty="0">
                <a:ea typeface="Calibri"/>
                <a:cs typeface="Times New Roman"/>
              </a:rPr>
              <a:t>Buvez un bon verre d’eau. </a:t>
            </a:r>
            <a:endParaRPr lang="fr-CA" sz="2800" dirty="0"/>
          </a:p>
        </p:txBody>
      </p:sp>
    </p:spTree>
    <p:extLst>
      <p:ext uri="{BB962C8B-B14F-4D97-AF65-F5344CB8AC3E}">
        <p14:creationId xmlns:p14="http://schemas.microsoft.com/office/powerpoint/2010/main" val="2879795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904" y="188640"/>
            <a:ext cx="7772400" cy="1143000"/>
          </a:xfrm>
        </p:spPr>
        <p:txBody>
          <a:bodyPr>
            <a:normAutofit/>
          </a:bodyPr>
          <a:lstStyle/>
          <a:p>
            <a:r>
              <a:rPr lang="fr-CA" i="1" dirty="0"/>
              <a:t>Conseils utiles</a:t>
            </a:r>
          </a:p>
        </p:txBody>
      </p:sp>
      <p:sp>
        <p:nvSpPr>
          <p:cNvPr id="4" name="Slide Number Placeholder 3"/>
          <p:cNvSpPr>
            <a:spLocks noGrp="1"/>
          </p:cNvSpPr>
          <p:nvPr>
            <p:ph type="sldNum" sz="quarter" idx="12"/>
          </p:nvPr>
        </p:nvSpPr>
        <p:spPr/>
        <p:txBody>
          <a:bodyPr/>
          <a:lstStyle/>
          <a:p>
            <a:fld id="{462D1172-4F47-48CB-9CC6-174DED9E6034}" type="slidenum">
              <a:rPr lang="en-CA" smtClean="0"/>
              <a:t>11</a:t>
            </a:fld>
            <a:endParaRPr lang="en-CA" dirty="0"/>
          </a:p>
        </p:txBody>
      </p:sp>
      <p:sp>
        <p:nvSpPr>
          <p:cNvPr id="5" name="Content Placeholder 4"/>
          <p:cNvSpPr>
            <a:spLocks noGrp="1"/>
          </p:cNvSpPr>
          <p:nvPr>
            <p:ph sz="quarter" idx="1"/>
          </p:nvPr>
        </p:nvSpPr>
        <p:spPr>
          <a:xfrm>
            <a:off x="374904" y="1700808"/>
            <a:ext cx="7772400" cy="3693070"/>
          </a:xfrm>
        </p:spPr>
        <p:txBody>
          <a:bodyPr>
            <a:normAutofit/>
          </a:bodyPr>
          <a:lstStyle/>
          <a:p>
            <a:pPr marL="342900" lvl="0" indent="-342900">
              <a:lnSpc>
                <a:spcPct val="107000"/>
              </a:lnSpc>
              <a:spcAft>
                <a:spcPts val="0"/>
              </a:spcAft>
              <a:buFont typeface="Symbol"/>
              <a:buChar char=""/>
            </a:pPr>
            <a:r>
              <a:rPr lang="fr-CA" sz="3600" dirty="0">
                <a:ea typeface="Calibri"/>
                <a:cs typeface="Times New Roman"/>
              </a:rPr>
              <a:t>Tenez votre médecin informé de l’intensité de votre activité physique.</a:t>
            </a:r>
          </a:p>
          <a:p>
            <a:pPr marL="342900" lvl="0" indent="-342900">
              <a:lnSpc>
                <a:spcPct val="107000"/>
              </a:lnSpc>
              <a:spcAft>
                <a:spcPts val="800"/>
              </a:spcAft>
              <a:buFont typeface="Symbol"/>
              <a:buChar char=""/>
            </a:pPr>
            <a:r>
              <a:rPr lang="fr-CA" sz="3600" dirty="0">
                <a:ea typeface="Calibri"/>
                <a:cs typeface="Times New Roman"/>
              </a:rPr>
              <a:t>Si vous vous retrouvez sur une plaque de glace, avancez à petits pas lentement en gardant les genoux détendus. </a:t>
            </a:r>
            <a:endParaRPr lang="fr-CA" sz="3200" dirty="0"/>
          </a:p>
        </p:txBody>
      </p:sp>
    </p:spTree>
    <p:extLst>
      <p:ext uri="{BB962C8B-B14F-4D97-AF65-F5344CB8AC3E}">
        <p14:creationId xmlns:p14="http://schemas.microsoft.com/office/powerpoint/2010/main" val="2958583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904" y="188640"/>
            <a:ext cx="7772400" cy="1143000"/>
          </a:xfrm>
        </p:spPr>
        <p:txBody>
          <a:bodyPr>
            <a:normAutofit/>
          </a:bodyPr>
          <a:lstStyle/>
          <a:p>
            <a:r>
              <a:rPr lang="fr-CA" i="1" dirty="0"/>
              <a:t>D’autres suggestions</a:t>
            </a:r>
          </a:p>
        </p:txBody>
      </p:sp>
      <p:sp>
        <p:nvSpPr>
          <p:cNvPr id="4" name="Slide Number Placeholder 3"/>
          <p:cNvSpPr>
            <a:spLocks noGrp="1"/>
          </p:cNvSpPr>
          <p:nvPr>
            <p:ph type="sldNum" sz="quarter" idx="12"/>
          </p:nvPr>
        </p:nvSpPr>
        <p:spPr/>
        <p:txBody>
          <a:bodyPr/>
          <a:lstStyle/>
          <a:p>
            <a:fld id="{462D1172-4F47-48CB-9CC6-174DED9E6034}" type="slidenum">
              <a:rPr lang="fr-CA" smtClean="0"/>
              <a:t>12</a:t>
            </a:fld>
            <a:endParaRPr lang="fr-CA"/>
          </a:p>
        </p:txBody>
      </p:sp>
      <p:sp>
        <p:nvSpPr>
          <p:cNvPr id="5" name="Content Placeholder 4"/>
          <p:cNvSpPr>
            <a:spLocks noGrp="1"/>
          </p:cNvSpPr>
          <p:nvPr>
            <p:ph sz="quarter" idx="1"/>
          </p:nvPr>
        </p:nvSpPr>
        <p:spPr>
          <a:xfrm>
            <a:off x="467544" y="1468996"/>
            <a:ext cx="7772400" cy="4572000"/>
          </a:xfrm>
        </p:spPr>
        <p:txBody>
          <a:bodyPr>
            <a:normAutofit/>
          </a:bodyPr>
          <a:lstStyle/>
          <a:p>
            <a:pPr marL="342900" lvl="0" indent="-342900">
              <a:lnSpc>
                <a:spcPct val="107000"/>
              </a:lnSpc>
              <a:spcAft>
                <a:spcPts val="0"/>
              </a:spcAft>
              <a:buFont typeface="Symbol"/>
              <a:buChar char=""/>
            </a:pPr>
            <a:r>
              <a:rPr lang="fr-CA" sz="3600" dirty="0">
                <a:ea typeface="Calibri"/>
                <a:cs typeface="Times New Roman"/>
              </a:rPr>
              <a:t>Quand il fait noir, il est plus difficile de distinguer les sources de danger et de vous faire voir, par exemple par les conducteurs.</a:t>
            </a:r>
          </a:p>
          <a:p>
            <a:pPr marL="342900" lvl="0" indent="-342900">
              <a:lnSpc>
                <a:spcPct val="107000"/>
              </a:lnSpc>
              <a:spcAft>
                <a:spcPts val="0"/>
              </a:spcAft>
              <a:buFont typeface="Symbol"/>
              <a:buChar char=""/>
            </a:pPr>
            <a:r>
              <a:rPr lang="fr-CA" sz="3600" dirty="0">
                <a:ea typeface="Calibri"/>
                <a:cs typeface="Times New Roman"/>
              </a:rPr>
              <a:t>Faites toujours plus attention en posant le pied sur la dernière marche. </a:t>
            </a:r>
          </a:p>
          <a:p>
            <a:endParaRPr lang="fr-CA" dirty="0"/>
          </a:p>
        </p:txBody>
      </p:sp>
    </p:spTree>
    <p:extLst>
      <p:ext uri="{BB962C8B-B14F-4D97-AF65-F5344CB8AC3E}">
        <p14:creationId xmlns:p14="http://schemas.microsoft.com/office/powerpoint/2010/main" val="1443759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904" y="188640"/>
            <a:ext cx="7772400" cy="1143000"/>
          </a:xfrm>
        </p:spPr>
        <p:txBody>
          <a:bodyPr>
            <a:normAutofit/>
          </a:bodyPr>
          <a:lstStyle/>
          <a:p>
            <a:r>
              <a:rPr lang="fr-CA" i="1" dirty="0"/>
              <a:t>Les effets de votre marche…</a:t>
            </a:r>
          </a:p>
        </p:txBody>
      </p:sp>
      <p:sp>
        <p:nvSpPr>
          <p:cNvPr id="4" name="Slide Number Placeholder 3"/>
          <p:cNvSpPr>
            <a:spLocks noGrp="1"/>
          </p:cNvSpPr>
          <p:nvPr>
            <p:ph type="sldNum" sz="quarter" idx="12"/>
          </p:nvPr>
        </p:nvSpPr>
        <p:spPr/>
        <p:txBody>
          <a:bodyPr/>
          <a:lstStyle/>
          <a:p>
            <a:fld id="{462D1172-4F47-48CB-9CC6-174DED9E6034}" type="slidenum">
              <a:rPr lang="en-CA" smtClean="0"/>
              <a:t>13</a:t>
            </a:fld>
            <a:endParaRPr lang="en-CA" dirty="0"/>
          </a:p>
        </p:txBody>
      </p:sp>
      <p:sp>
        <p:nvSpPr>
          <p:cNvPr id="5" name="Content Placeholder 4"/>
          <p:cNvSpPr>
            <a:spLocks noGrp="1"/>
          </p:cNvSpPr>
          <p:nvPr>
            <p:ph sz="quarter" idx="1"/>
          </p:nvPr>
        </p:nvSpPr>
        <p:spPr/>
        <p:txBody>
          <a:bodyPr>
            <a:normAutofit fontScale="92500"/>
          </a:bodyPr>
          <a:lstStyle/>
          <a:p>
            <a:pPr marL="0" indent="0">
              <a:spcAft>
                <a:spcPts val="750"/>
              </a:spcAft>
              <a:buNone/>
            </a:pPr>
            <a:endParaRPr lang="fr-CA" sz="3600" dirty="0">
              <a:solidFill>
                <a:srgbClr val="333333"/>
              </a:solidFill>
              <a:latin typeface="Calibri Light"/>
              <a:ea typeface="Times New Roman"/>
              <a:cs typeface="Arial"/>
            </a:endParaRPr>
          </a:p>
          <a:p>
            <a:pPr marL="0" indent="0">
              <a:spcAft>
                <a:spcPts val="750"/>
              </a:spcAft>
              <a:buNone/>
            </a:pPr>
            <a:r>
              <a:rPr lang="fr-CA" sz="3600" dirty="0">
                <a:solidFill>
                  <a:srgbClr val="333333"/>
                </a:solidFill>
                <a:ea typeface="Times New Roman"/>
                <a:cs typeface="Arial"/>
              </a:rPr>
              <a:t>La marche a un effet bénéfique sur votre santé mentale, sociale et physique. Elle favorise votre équilibre, votre posture et votre force musculaire. Elle diminue le risque de développer une maladie coronarienne, l’hypertension et le diabète. Elle améliore la santé osseuse et réduit le risque de subir une fracture par suite d’une chute. </a:t>
            </a:r>
            <a:endParaRPr lang="fr-CA" sz="3600" dirty="0">
              <a:ea typeface="Times New Roman"/>
            </a:endParaRPr>
          </a:p>
          <a:p>
            <a:endParaRPr lang="fr-CA" dirty="0"/>
          </a:p>
        </p:txBody>
      </p:sp>
    </p:spTree>
    <p:extLst>
      <p:ext uri="{BB962C8B-B14F-4D97-AF65-F5344CB8AC3E}">
        <p14:creationId xmlns:p14="http://schemas.microsoft.com/office/powerpoint/2010/main" val="3123560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62D1172-4F47-48CB-9CC6-174DED9E6034}" type="slidenum">
              <a:rPr lang="en-CA" smtClean="0"/>
              <a:t>14</a:t>
            </a:fld>
            <a:endParaRPr lang="en-CA" dirty="0"/>
          </a:p>
        </p:txBody>
      </p:sp>
      <p:sp>
        <p:nvSpPr>
          <p:cNvPr id="5" name="Content Placeholder 4"/>
          <p:cNvSpPr>
            <a:spLocks noGrp="1"/>
          </p:cNvSpPr>
          <p:nvPr>
            <p:ph sz="quarter" idx="1"/>
          </p:nvPr>
        </p:nvSpPr>
        <p:spPr>
          <a:xfrm>
            <a:off x="683568" y="692696"/>
            <a:ext cx="7772400" cy="4572000"/>
          </a:xfrm>
        </p:spPr>
        <p:txBody>
          <a:bodyPr/>
          <a:lstStyle/>
          <a:p>
            <a:pPr marL="182880" indent="0" algn="ctr">
              <a:lnSpc>
                <a:spcPct val="107000"/>
              </a:lnSpc>
              <a:spcAft>
                <a:spcPts val="800"/>
              </a:spcAft>
              <a:buNone/>
            </a:pPr>
            <a:endParaRPr lang="fr-CA" sz="4800">
              <a:latin typeface="Calibri"/>
              <a:ea typeface="Calibri"/>
              <a:cs typeface="Times New Roman"/>
            </a:endParaRPr>
          </a:p>
          <a:p>
            <a:pPr marL="182880" indent="0" algn="ctr">
              <a:lnSpc>
                <a:spcPct val="107000"/>
              </a:lnSpc>
              <a:spcAft>
                <a:spcPts val="800"/>
              </a:spcAft>
              <a:buNone/>
            </a:pPr>
            <a:r>
              <a:rPr lang="fr-CA" sz="6000">
                <a:ea typeface="Calibri"/>
                <a:cs typeface="Times New Roman"/>
              </a:rPr>
              <a:t>Profitez des joies de la marche en hiver en toute sécurité!</a:t>
            </a:r>
          </a:p>
          <a:p>
            <a:endParaRPr lang="fr-CA"/>
          </a:p>
        </p:txBody>
      </p:sp>
    </p:spTree>
    <p:extLst>
      <p:ext uri="{BB962C8B-B14F-4D97-AF65-F5344CB8AC3E}">
        <p14:creationId xmlns:p14="http://schemas.microsoft.com/office/powerpoint/2010/main" val="1395597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62D1172-4F47-48CB-9CC6-174DED9E6034}" type="slidenum">
              <a:rPr lang="fr-CA" smtClean="0"/>
              <a:t>15</a:t>
            </a:fld>
            <a:endParaRPr lang="fr-CA"/>
          </a:p>
        </p:txBody>
      </p:sp>
      <p:sp>
        <p:nvSpPr>
          <p:cNvPr id="5" name="Content Placeholder 4"/>
          <p:cNvSpPr>
            <a:spLocks noGrp="1"/>
          </p:cNvSpPr>
          <p:nvPr>
            <p:ph sz="quarter" idx="1"/>
          </p:nvPr>
        </p:nvSpPr>
        <p:spPr>
          <a:xfrm>
            <a:off x="827584" y="1196752"/>
            <a:ext cx="7772400" cy="5013548"/>
          </a:xfrm>
        </p:spPr>
        <p:txBody>
          <a:bodyPr>
            <a:noAutofit/>
          </a:bodyPr>
          <a:lstStyle/>
          <a:p>
            <a:r>
              <a:rPr lang="fr-CA" sz="3600" dirty="0"/>
              <a:t>Les ressources sur la marche en hiver en toute sécurité sont le fruit d’un effort collectif du </a:t>
            </a:r>
            <a:r>
              <a:rPr lang="fr-CA" sz="3600" dirty="0" err="1"/>
              <a:t>Southwest</a:t>
            </a:r>
            <a:r>
              <a:rPr lang="fr-CA" sz="3600" dirty="0"/>
              <a:t> Ontario </a:t>
            </a:r>
            <a:r>
              <a:rPr lang="fr-CA" sz="3600" dirty="0" err="1"/>
              <a:t>Fall</a:t>
            </a:r>
            <a:r>
              <a:rPr lang="fr-CA" sz="3600" dirty="0"/>
              <a:t> </a:t>
            </a:r>
            <a:r>
              <a:rPr lang="fr-CA" sz="3600" dirty="0" err="1"/>
              <a:t>Prevention</a:t>
            </a:r>
            <a:r>
              <a:rPr lang="fr-CA" sz="3600" dirty="0"/>
              <a:t> Network (SWOFPN).</a:t>
            </a:r>
          </a:p>
          <a:p>
            <a:endParaRPr lang="fr-CA" sz="800" dirty="0"/>
          </a:p>
          <a:p>
            <a:r>
              <a:rPr lang="fr-CA" sz="3600" dirty="0"/>
              <a:t>Les membres du SWOFPN et de la Communauté engagée pour la prévention des chutes ont créé pour vous cette présentation PowerPoint.</a:t>
            </a:r>
          </a:p>
        </p:txBody>
      </p:sp>
    </p:spTree>
    <p:extLst>
      <p:ext uri="{BB962C8B-B14F-4D97-AF65-F5344CB8AC3E}">
        <p14:creationId xmlns:p14="http://schemas.microsoft.com/office/powerpoint/2010/main" val="446087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Insérez vos coordonnées ici</a:t>
            </a:r>
          </a:p>
        </p:txBody>
      </p:sp>
      <p:sp>
        <p:nvSpPr>
          <p:cNvPr id="3" name="Text Placeholder 2"/>
          <p:cNvSpPr>
            <a:spLocks noGrp="1"/>
          </p:cNvSpPr>
          <p:nvPr>
            <p:ph type="body" idx="1"/>
          </p:nvPr>
        </p:nvSpPr>
        <p:spPr/>
        <p:txBody>
          <a:bodyPr/>
          <a:lstStyle/>
          <a:p>
            <a:endParaRPr lang="fr-CA"/>
          </a:p>
        </p:txBody>
      </p:sp>
      <p:sp>
        <p:nvSpPr>
          <p:cNvPr id="4" name="Date Placeholder 3"/>
          <p:cNvSpPr>
            <a:spLocks noGrp="1"/>
          </p:cNvSpPr>
          <p:nvPr>
            <p:ph type="dt" sz="half" idx="10"/>
          </p:nvPr>
        </p:nvSpPr>
        <p:spPr/>
        <p:txBody>
          <a:bodyPr/>
          <a:lstStyle/>
          <a:p>
            <a:endParaRPr lang="en-CA" dirty="0"/>
          </a:p>
        </p:txBody>
      </p:sp>
      <p:sp>
        <p:nvSpPr>
          <p:cNvPr id="5" name="Slide Number Placeholder 4"/>
          <p:cNvSpPr>
            <a:spLocks noGrp="1"/>
          </p:cNvSpPr>
          <p:nvPr>
            <p:ph type="sldNum" sz="quarter" idx="12"/>
          </p:nvPr>
        </p:nvSpPr>
        <p:spPr/>
        <p:txBody>
          <a:bodyPr/>
          <a:lstStyle/>
          <a:p>
            <a:fld id="{462D1172-4F47-48CB-9CC6-174DED9E6034}" type="slidenum">
              <a:rPr lang="en-CA" smtClean="0"/>
              <a:t>16</a:t>
            </a:fld>
            <a:endParaRPr lang="en-CA" dirty="0"/>
          </a:p>
        </p:txBody>
      </p:sp>
    </p:spTree>
    <p:extLst>
      <p:ext uri="{BB962C8B-B14F-4D97-AF65-F5344CB8AC3E}">
        <p14:creationId xmlns:p14="http://schemas.microsoft.com/office/powerpoint/2010/main" val="4127791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74EF34-F401-4530-8616-58C78AD47111}" type="datetime1">
              <a:rPr lang="en-US" smtClean="0"/>
              <a:t>11/7/2018</a:t>
            </a:fld>
            <a:endParaRPr lang="en-CA" dirty="0"/>
          </a:p>
        </p:txBody>
      </p:sp>
      <p:sp>
        <p:nvSpPr>
          <p:cNvPr id="3" name="Slide Number Placeholder 2"/>
          <p:cNvSpPr>
            <a:spLocks noGrp="1"/>
          </p:cNvSpPr>
          <p:nvPr>
            <p:ph type="sldNum" sz="quarter" idx="12"/>
          </p:nvPr>
        </p:nvSpPr>
        <p:spPr/>
        <p:txBody>
          <a:bodyPr/>
          <a:lstStyle/>
          <a:p>
            <a:fld id="{462D1172-4F47-48CB-9CC6-174DED9E6034}" type="slidenum">
              <a:rPr lang="en-CA" smtClean="0"/>
              <a:t>17</a:t>
            </a:fld>
            <a:endParaRPr lang="en-CA" dirty="0"/>
          </a:p>
        </p:txBody>
      </p:sp>
      <p:pic>
        <p:nvPicPr>
          <p:cNvPr id="4" name="Image 3">
            <a:extLst>
              <a:ext uri="{FF2B5EF4-FFF2-40B4-BE49-F238E27FC236}">
                <a16:creationId xmlns:a16="http://schemas.microsoft.com/office/drawing/2014/main" id="{BDF2F085-C764-9B48-BB91-D7ABB2F6ECFA}"/>
              </a:ext>
            </a:extLst>
          </p:cNvPr>
          <p:cNvPicPr>
            <a:picLocks noChangeAspect="1"/>
          </p:cNvPicPr>
          <p:nvPr/>
        </p:nvPicPr>
        <p:blipFill>
          <a:blip r:embed="rId3"/>
          <a:stretch>
            <a:fillRect/>
          </a:stretch>
        </p:blipFill>
        <p:spPr>
          <a:xfrm>
            <a:off x="653231" y="1484784"/>
            <a:ext cx="7837538" cy="3528392"/>
          </a:xfrm>
          <a:prstGeom prst="rect">
            <a:avLst/>
          </a:prstGeom>
        </p:spPr>
      </p:pic>
    </p:spTree>
    <p:extLst>
      <p:ext uri="{BB962C8B-B14F-4D97-AF65-F5344CB8AC3E}">
        <p14:creationId xmlns:p14="http://schemas.microsoft.com/office/powerpoint/2010/main" val="378985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62D1172-4F47-48CB-9CC6-174DED9E6034}" type="slidenum">
              <a:rPr lang="en-CA" smtClean="0"/>
              <a:t>2</a:t>
            </a:fld>
            <a:endParaRPr lang="en-CA" dirty="0"/>
          </a:p>
        </p:txBody>
      </p:sp>
      <p:sp>
        <p:nvSpPr>
          <p:cNvPr id="4" name="TextBox 3"/>
          <p:cNvSpPr txBox="1"/>
          <p:nvPr/>
        </p:nvSpPr>
        <p:spPr>
          <a:xfrm>
            <a:off x="1907704" y="2516703"/>
            <a:ext cx="5328592" cy="1200329"/>
          </a:xfrm>
          <a:prstGeom prst="rect">
            <a:avLst/>
          </a:prstGeom>
          <a:noFill/>
        </p:spPr>
        <p:txBody>
          <a:bodyPr wrap="square" rtlCol="0">
            <a:spAutoFit/>
          </a:bodyPr>
          <a:lstStyle/>
          <a:p>
            <a:pPr algn="ctr"/>
            <a:r>
              <a:rPr lang="fr-CA" sz="3600" i="1" dirty="0"/>
              <a:t>Insérez ici une page d’introduction à votre propre présentation.</a:t>
            </a:r>
          </a:p>
        </p:txBody>
      </p:sp>
    </p:spTree>
    <p:extLst>
      <p:ext uri="{BB962C8B-B14F-4D97-AF65-F5344CB8AC3E}">
        <p14:creationId xmlns:p14="http://schemas.microsoft.com/office/powerpoint/2010/main" val="3845396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62D1172-4F47-48CB-9CC6-174DED9E6034}" type="slidenum">
              <a:rPr lang="en-CA" smtClean="0"/>
              <a:t>3</a:t>
            </a:fld>
            <a:endParaRPr lang="en-CA" dirty="0"/>
          </a:p>
        </p:txBody>
      </p:sp>
      <p:sp>
        <p:nvSpPr>
          <p:cNvPr id="6" name="Rectangle 5"/>
          <p:cNvSpPr/>
          <p:nvPr/>
        </p:nvSpPr>
        <p:spPr>
          <a:xfrm>
            <a:off x="323528" y="1240299"/>
            <a:ext cx="8496944" cy="4708981"/>
          </a:xfrm>
          <a:prstGeom prst="rect">
            <a:avLst/>
          </a:prstGeom>
        </p:spPr>
        <p:txBody>
          <a:bodyPr wrap="square">
            <a:spAutoFit/>
          </a:bodyPr>
          <a:lstStyle/>
          <a:p>
            <a:pPr algn="ctr"/>
            <a:r>
              <a:rPr lang="fr-CA" sz="5800" dirty="0"/>
              <a:t>Faire de l’activité physique à longueur d’année permet de vieillir en santé. L’exercice peut aussi aider à prévenir les chutes et les fractures.</a:t>
            </a:r>
          </a:p>
        </p:txBody>
      </p:sp>
    </p:spTree>
    <p:extLst>
      <p:ext uri="{BB962C8B-B14F-4D97-AF65-F5344CB8AC3E}">
        <p14:creationId xmlns:p14="http://schemas.microsoft.com/office/powerpoint/2010/main" val="3533838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62D1172-4F47-48CB-9CC6-174DED9E6034}" type="slidenum">
              <a:rPr lang="en-CA" smtClean="0"/>
              <a:t>4</a:t>
            </a:fld>
            <a:endParaRPr lang="en-CA" dirty="0"/>
          </a:p>
        </p:txBody>
      </p:sp>
      <p:sp>
        <p:nvSpPr>
          <p:cNvPr id="5" name="Content Placeholder 4"/>
          <p:cNvSpPr>
            <a:spLocks noGrp="1"/>
          </p:cNvSpPr>
          <p:nvPr>
            <p:ph sz="quarter" idx="1"/>
          </p:nvPr>
        </p:nvSpPr>
        <p:spPr>
          <a:xfrm>
            <a:off x="603504" y="1363125"/>
            <a:ext cx="8083296" cy="3938083"/>
          </a:xfrm>
        </p:spPr>
        <p:txBody>
          <a:bodyPr>
            <a:noAutofit/>
          </a:bodyPr>
          <a:lstStyle/>
          <a:p>
            <a:pPr marL="0" indent="0" algn="ctr">
              <a:buNone/>
            </a:pPr>
            <a:r>
              <a:rPr lang="fr-CA" sz="6000" dirty="0"/>
              <a:t>Pour se tenir en forme durant les mois d’hiver, il y a par exemple la marche, la raquette ou le pelletage.</a:t>
            </a:r>
          </a:p>
        </p:txBody>
      </p:sp>
    </p:spTree>
    <p:extLst>
      <p:ext uri="{BB962C8B-B14F-4D97-AF65-F5344CB8AC3E}">
        <p14:creationId xmlns:p14="http://schemas.microsoft.com/office/powerpoint/2010/main" val="3995352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04" y="274638"/>
            <a:ext cx="8997696" cy="1143000"/>
          </a:xfrm>
        </p:spPr>
        <p:txBody>
          <a:bodyPr>
            <a:normAutofit fontScale="90000"/>
          </a:bodyPr>
          <a:lstStyle/>
          <a:p>
            <a:r>
              <a:rPr lang="fr-CA" i="1" dirty="0"/>
              <a:t>Conseils de sécurité pour prévenir les chutes</a:t>
            </a:r>
          </a:p>
        </p:txBody>
      </p:sp>
      <p:sp>
        <p:nvSpPr>
          <p:cNvPr id="4" name="Slide Number Placeholder 3"/>
          <p:cNvSpPr>
            <a:spLocks noGrp="1"/>
          </p:cNvSpPr>
          <p:nvPr>
            <p:ph type="sldNum" sz="quarter" idx="12"/>
          </p:nvPr>
        </p:nvSpPr>
        <p:spPr/>
        <p:txBody>
          <a:bodyPr/>
          <a:lstStyle/>
          <a:p>
            <a:fld id="{462D1172-4F47-48CB-9CC6-174DED9E6034}" type="slidenum">
              <a:rPr lang="fr-CA" smtClean="0"/>
              <a:t>5</a:t>
            </a:fld>
            <a:endParaRPr lang="fr-CA"/>
          </a:p>
        </p:txBody>
      </p:sp>
      <p:sp>
        <p:nvSpPr>
          <p:cNvPr id="5" name="Content Placeholder 4"/>
          <p:cNvSpPr>
            <a:spLocks noGrp="1"/>
          </p:cNvSpPr>
          <p:nvPr>
            <p:ph sz="quarter" idx="1"/>
          </p:nvPr>
        </p:nvSpPr>
        <p:spPr>
          <a:xfrm>
            <a:off x="683568" y="1628800"/>
            <a:ext cx="8083296" cy="3997424"/>
          </a:xfrm>
        </p:spPr>
        <p:txBody>
          <a:bodyPr>
            <a:normAutofit fontScale="92500" lnSpcReduction="10000"/>
          </a:bodyPr>
          <a:lstStyle/>
          <a:p>
            <a:pPr>
              <a:lnSpc>
                <a:spcPct val="150000"/>
              </a:lnSpc>
            </a:pPr>
            <a:r>
              <a:rPr lang="fr-CA" sz="3600" dirty="0"/>
              <a:t>Activité physique</a:t>
            </a:r>
          </a:p>
          <a:p>
            <a:pPr>
              <a:lnSpc>
                <a:spcPct val="150000"/>
              </a:lnSpc>
            </a:pPr>
            <a:r>
              <a:rPr lang="fr-CA" sz="3600" dirty="0"/>
              <a:t>Révision des médicaments</a:t>
            </a:r>
          </a:p>
          <a:p>
            <a:pPr>
              <a:lnSpc>
                <a:spcPct val="150000"/>
              </a:lnSpc>
            </a:pPr>
            <a:r>
              <a:rPr lang="fr-CA" sz="3600" dirty="0"/>
              <a:t>Évaluation de la vision</a:t>
            </a:r>
          </a:p>
          <a:p>
            <a:pPr>
              <a:lnSpc>
                <a:spcPct val="150000"/>
              </a:lnSpc>
            </a:pPr>
            <a:r>
              <a:rPr lang="fr-CA" sz="3600" dirty="0"/>
              <a:t>Prenez votre temps et regardez où vous posez le pied</a:t>
            </a:r>
          </a:p>
          <a:p>
            <a:endParaRPr lang="fr-CA" dirty="0"/>
          </a:p>
          <a:p>
            <a:endParaRPr lang="fr-CA" dirty="0"/>
          </a:p>
        </p:txBody>
      </p:sp>
    </p:spTree>
    <p:extLst>
      <p:ext uri="{BB962C8B-B14F-4D97-AF65-F5344CB8AC3E}">
        <p14:creationId xmlns:p14="http://schemas.microsoft.com/office/powerpoint/2010/main" val="3282034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04" y="274638"/>
            <a:ext cx="8674168" cy="1143000"/>
          </a:xfrm>
        </p:spPr>
        <p:txBody>
          <a:bodyPr>
            <a:noAutofit/>
          </a:bodyPr>
          <a:lstStyle/>
          <a:p>
            <a:r>
              <a:rPr lang="fr-CA" i="1" dirty="0"/>
              <a:t>Pour assurer votre sécurité cet hiver </a:t>
            </a:r>
          </a:p>
        </p:txBody>
      </p:sp>
      <p:sp>
        <p:nvSpPr>
          <p:cNvPr id="4" name="Slide Number Placeholder 3"/>
          <p:cNvSpPr>
            <a:spLocks noGrp="1"/>
          </p:cNvSpPr>
          <p:nvPr>
            <p:ph type="sldNum" sz="quarter" idx="12"/>
          </p:nvPr>
        </p:nvSpPr>
        <p:spPr/>
        <p:txBody>
          <a:bodyPr/>
          <a:lstStyle/>
          <a:p>
            <a:fld id="{462D1172-4F47-48CB-9CC6-174DED9E6034}" type="slidenum">
              <a:rPr lang="en-CA" smtClean="0"/>
              <a:t>6</a:t>
            </a:fld>
            <a:endParaRPr lang="en-CA" dirty="0"/>
          </a:p>
        </p:txBody>
      </p:sp>
      <p:sp>
        <p:nvSpPr>
          <p:cNvPr id="5" name="Content Placeholder 4"/>
          <p:cNvSpPr>
            <a:spLocks noGrp="1"/>
          </p:cNvSpPr>
          <p:nvPr>
            <p:ph sz="quarter" idx="1"/>
          </p:nvPr>
        </p:nvSpPr>
        <p:spPr>
          <a:xfrm>
            <a:off x="661792" y="1862758"/>
            <a:ext cx="7643192" cy="4318992"/>
          </a:xfrm>
        </p:spPr>
        <p:txBody>
          <a:bodyPr>
            <a:normAutofit lnSpcReduction="10000"/>
          </a:bodyPr>
          <a:lstStyle/>
          <a:p>
            <a:r>
              <a:rPr lang="fr-CA" sz="3600" dirty="0">
                <a:ea typeface="Calibri"/>
                <a:cs typeface="Times New Roman"/>
              </a:rPr>
              <a:t>Évitez les sources de danger cachées par la neige.</a:t>
            </a:r>
          </a:p>
          <a:p>
            <a:r>
              <a:rPr lang="fr-CA" sz="3600" dirty="0">
                <a:cs typeface="Times New Roman"/>
              </a:rPr>
              <a:t>Faites attention à l’effet d’éblouissement.</a:t>
            </a:r>
            <a:endParaRPr lang="fr-CA" sz="3600" dirty="0">
              <a:ea typeface="Calibri"/>
              <a:cs typeface="Times New Roman"/>
            </a:endParaRPr>
          </a:p>
          <a:p>
            <a:r>
              <a:rPr lang="fr-CA" sz="3600" dirty="0">
                <a:ea typeface="Calibri"/>
                <a:cs typeface="Times New Roman"/>
              </a:rPr>
              <a:t>Faites attention à la glace noire et aux autres plaques de verglas.</a:t>
            </a:r>
            <a:endParaRPr lang="fr-CA" sz="3600" dirty="0">
              <a:cs typeface="Times New Roman"/>
            </a:endParaRPr>
          </a:p>
          <a:p>
            <a:r>
              <a:rPr lang="fr-CA" sz="3600" dirty="0">
                <a:cs typeface="Times New Roman"/>
              </a:rPr>
              <a:t>Rappelez-vous que la noirceur arrive tôt et qu’il est plus difficile de bien voir dans le noir.</a:t>
            </a:r>
          </a:p>
          <a:p>
            <a:pPr marL="0" indent="0">
              <a:buNone/>
            </a:pPr>
            <a:endParaRPr lang="fr-CA" sz="2800" dirty="0">
              <a:cs typeface="Times New Roman"/>
            </a:endParaRPr>
          </a:p>
          <a:p>
            <a:pPr marL="0" indent="0">
              <a:buNone/>
            </a:pPr>
            <a:endParaRPr lang="fr-CA" dirty="0"/>
          </a:p>
        </p:txBody>
      </p:sp>
    </p:spTree>
    <p:extLst>
      <p:ext uri="{BB962C8B-B14F-4D97-AF65-F5344CB8AC3E}">
        <p14:creationId xmlns:p14="http://schemas.microsoft.com/office/powerpoint/2010/main" val="3574949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906" y="188640"/>
            <a:ext cx="8540496" cy="1143000"/>
          </a:xfrm>
        </p:spPr>
        <p:txBody>
          <a:bodyPr>
            <a:normAutofit/>
          </a:bodyPr>
          <a:lstStyle/>
          <a:p>
            <a:r>
              <a:rPr lang="fr-CA" i="1"/>
              <a:t>Avant d’aller faire votre marche</a:t>
            </a:r>
          </a:p>
        </p:txBody>
      </p:sp>
      <p:sp>
        <p:nvSpPr>
          <p:cNvPr id="4" name="Slide Number Placeholder 3"/>
          <p:cNvSpPr>
            <a:spLocks noGrp="1"/>
          </p:cNvSpPr>
          <p:nvPr>
            <p:ph type="sldNum" sz="quarter" idx="12"/>
          </p:nvPr>
        </p:nvSpPr>
        <p:spPr/>
        <p:txBody>
          <a:bodyPr/>
          <a:lstStyle/>
          <a:p>
            <a:fld id="{462D1172-4F47-48CB-9CC6-174DED9E6034}" type="slidenum">
              <a:rPr lang="fr-CA" smtClean="0"/>
              <a:t>7</a:t>
            </a:fld>
            <a:endParaRPr lang="fr-CA"/>
          </a:p>
        </p:txBody>
      </p:sp>
      <p:sp>
        <p:nvSpPr>
          <p:cNvPr id="5" name="Content Placeholder 4"/>
          <p:cNvSpPr>
            <a:spLocks noGrp="1"/>
          </p:cNvSpPr>
          <p:nvPr>
            <p:ph sz="quarter" idx="1"/>
          </p:nvPr>
        </p:nvSpPr>
        <p:spPr>
          <a:xfrm>
            <a:off x="827584" y="1898180"/>
            <a:ext cx="8083296" cy="4253110"/>
          </a:xfrm>
        </p:spPr>
        <p:txBody>
          <a:bodyPr>
            <a:noAutofit/>
          </a:bodyPr>
          <a:lstStyle/>
          <a:p>
            <a:r>
              <a:rPr lang="fr-CA" sz="3600" dirty="0"/>
              <a:t>Consultez les prévisions du temps et planifiez votre sortie.</a:t>
            </a:r>
          </a:p>
          <a:p>
            <a:r>
              <a:rPr lang="fr-CA" sz="3600" dirty="0"/>
              <a:t>Portez des vêtements clairs ou des accessoires qui reflètent la lumière.</a:t>
            </a:r>
          </a:p>
          <a:p>
            <a:r>
              <a:rPr lang="fr-CA" sz="3600" dirty="0"/>
              <a:t>Choisissez des bottes chaudes et confortables.</a:t>
            </a:r>
          </a:p>
          <a:p>
            <a:r>
              <a:rPr lang="fr-CA" sz="3600" dirty="0"/>
              <a:t>Songez à utiliser des accessoires fonctionnels.  </a:t>
            </a:r>
          </a:p>
        </p:txBody>
      </p:sp>
    </p:spTree>
    <p:extLst>
      <p:ext uri="{BB962C8B-B14F-4D97-AF65-F5344CB8AC3E}">
        <p14:creationId xmlns:p14="http://schemas.microsoft.com/office/powerpoint/2010/main" val="3105909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610" y="164704"/>
            <a:ext cx="7772400" cy="1143000"/>
          </a:xfrm>
        </p:spPr>
        <p:txBody>
          <a:bodyPr>
            <a:normAutofit/>
          </a:bodyPr>
          <a:lstStyle/>
          <a:p>
            <a:r>
              <a:rPr lang="fr-CA" i="1" dirty="0"/>
              <a:t>Pendant votre marche</a:t>
            </a:r>
          </a:p>
        </p:txBody>
      </p:sp>
      <p:sp>
        <p:nvSpPr>
          <p:cNvPr id="4" name="Slide Number Placeholder 3"/>
          <p:cNvSpPr>
            <a:spLocks noGrp="1"/>
          </p:cNvSpPr>
          <p:nvPr>
            <p:ph type="sldNum" sz="quarter" idx="12"/>
          </p:nvPr>
        </p:nvSpPr>
        <p:spPr/>
        <p:txBody>
          <a:bodyPr/>
          <a:lstStyle/>
          <a:p>
            <a:fld id="{462D1172-4F47-48CB-9CC6-174DED9E6034}" type="slidenum">
              <a:rPr lang="en-CA" smtClean="0"/>
              <a:t>8</a:t>
            </a:fld>
            <a:endParaRPr lang="en-CA" dirty="0"/>
          </a:p>
        </p:txBody>
      </p:sp>
      <p:sp>
        <p:nvSpPr>
          <p:cNvPr id="5" name="Content Placeholder 4"/>
          <p:cNvSpPr>
            <a:spLocks noGrp="1"/>
          </p:cNvSpPr>
          <p:nvPr>
            <p:ph sz="quarter" idx="1"/>
          </p:nvPr>
        </p:nvSpPr>
        <p:spPr>
          <a:xfrm>
            <a:off x="603504" y="1599506"/>
            <a:ext cx="8216968" cy="4318992"/>
          </a:xfrm>
        </p:spPr>
        <p:txBody>
          <a:bodyPr>
            <a:noAutofit/>
          </a:bodyPr>
          <a:lstStyle/>
          <a:p>
            <a:pPr marL="342900" lvl="0" indent="-342900">
              <a:lnSpc>
                <a:spcPct val="107000"/>
              </a:lnSpc>
              <a:spcAft>
                <a:spcPts val="0"/>
              </a:spcAft>
              <a:buFont typeface="Symbol"/>
              <a:buChar char=""/>
            </a:pPr>
            <a:r>
              <a:rPr lang="fr-CA" sz="3600" dirty="0">
                <a:ea typeface="Calibri"/>
                <a:cs typeface="Times New Roman"/>
              </a:rPr>
              <a:t>Faites attention à ce qui vous entoure et aux sources de danger. La glace noire est invisible à l’œil nu.</a:t>
            </a:r>
          </a:p>
          <a:p>
            <a:pPr marL="342900" lvl="0" indent="-342900">
              <a:lnSpc>
                <a:spcPct val="107000"/>
              </a:lnSpc>
              <a:spcAft>
                <a:spcPts val="0"/>
              </a:spcAft>
              <a:buFont typeface="Symbol"/>
              <a:buChar char=""/>
            </a:pPr>
            <a:r>
              <a:rPr lang="fr-CA" sz="3600" dirty="0">
                <a:ea typeface="Calibri"/>
                <a:cs typeface="Times New Roman"/>
              </a:rPr>
              <a:t>Regardez s’il y a des fissures ou des inégalités sur le trottoir.</a:t>
            </a:r>
          </a:p>
          <a:p>
            <a:pPr marL="342900" lvl="0" indent="-342900">
              <a:lnSpc>
                <a:spcPct val="107000"/>
              </a:lnSpc>
              <a:spcAft>
                <a:spcPts val="0"/>
              </a:spcAft>
              <a:buFont typeface="Symbol"/>
              <a:buChar char=""/>
            </a:pPr>
            <a:r>
              <a:rPr lang="fr-CA" sz="3600" dirty="0">
                <a:ea typeface="Calibri"/>
                <a:cs typeface="Times New Roman"/>
              </a:rPr>
              <a:t>Marchez sur les voies ou les trottoirs désignés et dégagés. Allez marcher avec quelqu’un. </a:t>
            </a:r>
          </a:p>
        </p:txBody>
      </p:sp>
    </p:spTree>
    <p:extLst>
      <p:ext uri="{BB962C8B-B14F-4D97-AF65-F5344CB8AC3E}">
        <p14:creationId xmlns:p14="http://schemas.microsoft.com/office/powerpoint/2010/main" val="452555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697" y="188640"/>
            <a:ext cx="7772400" cy="1143000"/>
          </a:xfrm>
        </p:spPr>
        <p:txBody>
          <a:bodyPr>
            <a:normAutofit/>
          </a:bodyPr>
          <a:lstStyle/>
          <a:p>
            <a:r>
              <a:rPr lang="fr-CA" i="1" dirty="0"/>
              <a:t>Pendant votre marche</a:t>
            </a:r>
          </a:p>
        </p:txBody>
      </p:sp>
      <p:sp>
        <p:nvSpPr>
          <p:cNvPr id="4" name="Slide Number Placeholder 3"/>
          <p:cNvSpPr>
            <a:spLocks noGrp="1"/>
          </p:cNvSpPr>
          <p:nvPr>
            <p:ph type="sldNum" sz="quarter" idx="12"/>
          </p:nvPr>
        </p:nvSpPr>
        <p:spPr/>
        <p:txBody>
          <a:bodyPr/>
          <a:lstStyle/>
          <a:p>
            <a:fld id="{462D1172-4F47-48CB-9CC6-174DED9E6034}" type="slidenum">
              <a:rPr lang="fr-CA" smtClean="0"/>
              <a:t>9</a:t>
            </a:fld>
            <a:endParaRPr lang="fr-CA"/>
          </a:p>
        </p:txBody>
      </p:sp>
      <p:sp>
        <p:nvSpPr>
          <p:cNvPr id="5" name="Content Placeholder 4"/>
          <p:cNvSpPr>
            <a:spLocks noGrp="1"/>
          </p:cNvSpPr>
          <p:nvPr>
            <p:ph sz="quarter" idx="1"/>
          </p:nvPr>
        </p:nvSpPr>
        <p:spPr>
          <a:xfrm>
            <a:off x="616477" y="1700808"/>
            <a:ext cx="7772400" cy="4572000"/>
          </a:xfrm>
        </p:spPr>
        <p:txBody>
          <a:bodyPr>
            <a:normAutofit/>
          </a:bodyPr>
          <a:lstStyle/>
          <a:p>
            <a:pPr marL="342900" indent="-342900">
              <a:lnSpc>
                <a:spcPct val="107000"/>
              </a:lnSpc>
              <a:buClr>
                <a:srgbClr val="DE701E"/>
              </a:buClr>
              <a:buFont typeface="Symbol"/>
              <a:buChar char=""/>
            </a:pPr>
            <a:r>
              <a:rPr lang="fr-CA" sz="3600" dirty="0">
                <a:ea typeface="Calibri"/>
                <a:cs typeface="Times New Roman"/>
              </a:rPr>
              <a:t>Prenez votre temps. N’hésitez pas à demander de l’aide au besoin.</a:t>
            </a:r>
          </a:p>
          <a:p>
            <a:pPr marL="342900" lvl="0" indent="-342900">
              <a:lnSpc>
                <a:spcPct val="107000"/>
              </a:lnSpc>
              <a:buClr>
                <a:srgbClr val="DE701E"/>
              </a:buClr>
              <a:buFont typeface="Symbol"/>
              <a:buChar char=""/>
            </a:pPr>
            <a:r>
              <a:rPr lang="fr-CA" sz="3600" dirty="0">
                <a:solidFill>
                  <a:prstClr val="black"/>
                </a:solidFill>
                <a:ea typeface="Calibri"/>
                <a:cs typeface="Times New Roman"/>
              </a:rPr>
              <a:t>Pour avoir un meilleur équilibre, ne mettez pas les mains dans vos poches.</a:t>
            </a:r>
          </a:p>
          <a:p>
            <a:pPr marL="342900" lvl="0" indent="-342900">
              <a:lnSpc>
                <a:spcPct val="107000"/>
              </a:lnSpc>
              <a:spcAft>
                <a:spcPts val="800"/>
              </a:spcAft>
              <a:buClr>
                <a:srgbClr val="DE701E"/>
              </a:buClr>
              <a:buFont typeface="Symbol"/>
              <a:buChar char=""/>
            </a:pPr>
            <a:r>
              <a:rPr lang="fr-CA" sz="3600" dirty="0">
                <a:solidFill>
                  <a:prstClr val="black"/>
                </a:solidFill>
                <a:ea typeface="Calibri"/>
                <a:cs typeface="Times New Roman"/>
              </a:rPr>
              <a:t>Laissez aux yeux le temps de s’ajuster à la luminosité.</a:t>
            </a:r>
            <a:endParaRPr lang="fr-CA" dirty="0"/>
          </a:p>
        </p:txBody>
      </p:sp>
    </p:spTree>
    <p:extLst>
      <p:ext uri="{BB962C8B-B14F-4D97-AF65-F5344CB8AC3E}">
        <p14:creationId xmlns:p14="http://schemas.microsoft.com/office/powerpoint/2010/main" val="146535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alls Prevention CoP Presentation June 2015">
  <a:themeElements>
    <a:clrScheme name="Falls Prevention CoP 2">
      <a:dk1>
        <a:sysClr val="windowText" lastClr="000000"/>
      </a:dk1>
      <a:lt1>
        <a:sysClr val="window" lastClr="FFFFFF"/>
      </a:lt1>
      <a:dk2>
        <a:srgbClr val="696464"/>
      </a:dk2>
      <a:lt2>
        <a:srgbClr val="E9E5DC"/>
      </a:lt2>
      <a:accent1>
        <a:srgbClr val="DE701E"/>
      </a:accent1>
      <a:accent2>
        <a:srgbClr val="0067A5"/>
      </a:accent2>
      <a:accent3>
        <a:srgbClr val="009DDC"/>
      </a:accent3>
      <a:accent4>
        <a:srgbClr val="00A074"/>
      </a:accent4>
      <a:accent5>
        <a:srgbClr val="96A9A9"/>
      </a:accent5>
      <a:accent6>
        <a:srgbClr val="5270F2"/>
      </a:accent6>
      <a:hlink>
        <a:srgbClr val="5270F2"/>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Falls Prevention CoP Presentation June 2015</Template>
  <TotalTime>4584</TotalTime>
  <Words>935</Words>
  <Application>Microsoft Office PowerPoint</Application>
  <PresentationFormat>On-screen Show (4:3)</PresentationFormat>
  <Paragraphs>103</Paragraphs>
  <Slides>17</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Calibri Light</vt:lpstr>
      <vt:lpstr>Franklin Gothic Book</vt:lpstr>
      <vt:lpstr>Perpetua</vt:lpstr>
      <vt:lpstr>Symbol</vt:lpstr>
      <vt:lpstr>Times New Roman</vt:lpstr>
      <vt:lpstr>Wingdings 2</vt:lpstr>
      <vt:lpstr>Falls Prevention CoP Presentation June 2015</vt:lpstr>
      <vt:lpstr>La marche en hiver en toute sécurité</vt:lpstr>
      <vt:lpstr>PowerPoint Presentation</vt:lpstr>
      <vt:lpstr>PowerPoint Presentation</vt:lpstr>
      <vt:lpstr>PowerPoint Presentation</vt:lpstr>
      <vt:lpstr>Conseils de sécurité pour prévenir les chutes</vt:lpstr>
      <vt:lpstr>Pour assurer votre sécurité cet hiver </vt:lpstr>
      <vt:lpstr>Avant d’aller faire votre marche</vt:lpstr>
      <vt:lpstr>Pendant votre marche</vt:lpstr>
      <vt:lpstr>Pendant votre marche</vt:lpstr>
      <vt:lpstr>Après votre marche</vt:lpstr>
      <vt:lpstr>Conseils utiles</vt:lpstr>
      <vt:lpstr>D’autres suggestions</vt:lpstr>
      <vt:lpstr>Les effets de votre marche…</vt:lpstr>
      <vt:lpstr>PowerPoint Presentation</vt:lpstr>
      <vt:lpstr>PowerPoint Presentation</vt:lpstr>
      <vt:lpstr>Insérez vos coordonnées ici</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 Us for the Power of Positive Linking!</dc:title>
  <dc:creator>Lindsay Toth</dc:creator>
  <cp:lastModifiedBy>Helene Gagne</cp:lastModifiedBy>
  <cp:revision>131</cp:revision>
  <cp:lastPrinted>2018-11-06T20:02:53Z</cp:lastPrinted>
  <dcterms:created xsi:type="dcterms:W3CDTF">2015-05-19T18:47:04Z</dcterms:created>
  <dcterms:modified xsi:type="dcterms:W3CDTF">2018-11-09T16:11:46Z</dcterms:modified>
</cp:coreProperties>
</file>